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12775"/>
            <a:ext cx="8229600" cy="2016225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latin typeface="Times New Roman"/>
                <a:ea typeface="Calibri"/>
                <a:cs typeface="Times New Roman"/>
              </a:rPr>
              <a:t>АНАЛИЗ</a:t>
            </a:r>
            <a:r>
              <a:rPr lang="ru-RU" sz="4400" dirty="0">
                <a:ea typeface="Calibri"/>
                <a:cs typeface="Times New Roman"/>
              </a:rPr>
              <a:t/>
            </a:r>
            <a:br>
              <a:rPr lang="ru-RU" sz="4400" dirty="0">
                <a:ea typeface="Calibri"/>
                <a:cs typeface="Times New Roman"/>
              </a:rPr>
            </a:br>
            <a:r>
              <a:rPr lang="ru-RU" sz="4400" b="1" dirty="0">
                <a:latin typeface="Times New Roman"/>
                <a:ea typeface="Calibri"/>
                <a:cs typeface="Times New Roman"/>
              </a:rPr>
              <a:t> пробных ОГЭ, ЕГЭ </a:t>
            </a:r>
            <a:r>
              <a:rPr lang="ru-RU" sz="44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44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4400" b="1" dirty="0" smtClean="0">
                <a:latin typeface="Times New Roman"/>
                <a:ea typeface="Calibri"/>
                <a:cs typeface="Times New Roman"/>
              </a:rPr>
              <a:t>по </a:t>
            </a:r>
            <a:r>
              <a:rPr lang="ru-RU" sz="4400" b="1" dirty="0">
                <a:latin typeface="Times New Roman"/>
                <a:ea typeface="Calibri"/>
                <a:cs typeface="Times New Roman"/>
              </a:rPr>
              <a:t>русскому языку</a:t>
            </a:r>
            <a:r>
              <a:rPr lang="ru-RU" sz="4400" dirty="0">
                <a:ea typeface="Calibri"/>
                <a:cs typeface="Times New Roman"/>
              </a:rPr>
              <a:t/>
            </a:r>
            <a:br>
              <a:rPr lang="ru-RU" sz="4400" dirty="0">
                <a:ea typeface="Calibri"/>
                <a:cs typeface="Times New Roman"/>
              </a:rPr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Апрель 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83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таблицы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7467600" cy="4557120"/>
          </a:xfrm>
        </p:spPr>
        <p:txBody>
          <a:bodyPr/>
          <a:lstStyle/>
          <a:p>
            <a:r>
              <a:rPr lang="ru-RU" dirty="0" smtClean="0"/>
              <a:t>Результаты учащихся стабильны</a:t>
            </a:r>
          </a:p>
          <a:p>
            <a:pPr algn="just"/>
            <a:r>
              <a:rPr lang="ru-RU" dirty="0" smtClean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орошие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показали учащиеся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Исенбаевской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Кадыбашской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Кучуковской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Кичкетанской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Красноборской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Салаушской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школ, чьи результаты (по успеваемости, среднему баллу) превышают муниципальные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</a:p>
          <a:p>
            <a:pPr algn="just"/>
            <a:r>
              <a:rPr lang="ru-RU" dirty="0">
                <a:latin typeface="Times New Roman"/>
                <a:ea typeface="Calibri"/>
              </a:rPr>
              <a:t>Диагностическая работа состояла из 2-х частей: 1- 24 задания с кратким ответом</a:t>
            </a:r>
            <a:r>
              <a:rPr lang="ru-RU" dirty="0" smtClean="0">
                <a:latin typeface="Times New Roman"/>
                <a:ea typeface="Calibri"/>
              </a:rPr>
              <a:t>, 25 </a:t>
            </a:r>
            <a:r>
              <a:rPr lang="ru-RU" dirty="0">
                <a:latin typeface="Times New Roman"/>
                <a:ea typeface="Calibri"/>
              </a:rPr>
              <a:t>задание – сочинение по тексту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28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lvl="0" algn="ctr">
              <a:spcBef>
                <a:spcPts val="600"/>
              </a:spcBef>
            </a:pPr>
            <a:r>
              <a:rPr lang="ru-RU" sz="2800" b="1" cap="none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Успешно справились с заданиями</a:t>
            </a:r>
            <a:r>
              <a:rPr lang="ru-RU" sz="2800" b="1" cap="none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:</a:t>
            </a:r>
            <a:endParaRPr lang="ru-RU" sz="2800" cap="none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467600" cy="4032448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0"/>
              </a:spcAft>
            </a:pP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№ 5, 7 – на лексические нормы, нормы согласования, управления,</a:t>
            </a:r>
          </a:p>
          <a:p>
            <a:pPr marL="0" indent="0">
              <a:spcAft>
                <a:spcPts val="0"/>
              </a:spcAft>
              <a:buNone/>
            </a:pP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№ 8, 9, 10, 11 – правописание корней, приставок, суффиксов, личных окончаний глаголов и суффиксов причастий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,</a:t>
            </a:r>
          </a:p>
          <a:p>
            <a:pPr>
              <a:spcAft>
                <a:spcPts val="0"/>
              </a:spcAft>
            </a:pP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№ 15, 16 – синтаксис простого предложения и с обособленными членами.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56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1296144"/>
          </a:xfrm>
        </p:spPr>
        <p:txBody>
          <a:bodyPr>
            <a:normAutofit fontScale="90000"/>
          </a:bodyPr>
          <a:lstStyle/>
          <a:p>
            <a:pPr algn="just">
              <a:spcAft>
                <a:spcPts val="0"/>
              </a:spcAft>
            </a:pPr>
            <a:r>
              <a:rPr lang="ru-RU" sz="3200" b="1" dirty="0">
                <a:latin typeface="Times New Roman"/>
                <a:ea typeface="Calibri"/>
                <a:cs typeface="Times New Roman"/>
              </a:rPr>
              <a:t>Рекомендации:</a:t>
            </a:r>
            <a:r>
              <a:rPr lang="ru-RU" sz="28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2800" b="1" dirty="0">
                <a:latin typeface="Calibri"/>
                <a:ea typeface="Calibri"/>
                <a:cs typeface="Times New Roman"/>
              </a:rPr>
            </a:br>
            <a:r>
              <a:rPr lang="ru-RU" sz="3200" b="1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sz="28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2800" b="1" dirty="0">
                <a:latin typeface="Calibri"/>
                <a:ea typeface="Calibri"/>
                <a:cs typeface="Times New Roman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4896544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При </a:t>
            </a:r>
            <a:r>
              <a:rPr lang="ru-RU" dirty="0"/>
              <a:t>подготовке к ЕГЭ больше внимания уделять анализу текстов различных стилей и типов речи.</a:t>
            </a:r>
          </a:p>
          <a:p>
            <a:pPr lvl="0"/>
            <a:r>
              <a:rPr lang="ru-RU" dirty="0"/>
              <a:t>Развивать монологическую речь учащихся как системообразующий фактор речевой культуры.</a:t>
            </a:r>
          </a:p>
          <a:p>
            <a:pPr lvl="0"/>
            <a:r>
              <a:rPr lang="ru-RU" dirty="0"/>
              <a:t>Совершенствовать орфографические и пунктуационные навыки учащихся.</a:t>
            </a:r>
          </a:p>
          <a:p>
            <a:pPr lvl="0"/>
            <a:r>
              <a:rPr lang="ru-RU" dirty="0"/>
              <a:t>Максимально реализовать межпредметные связи с целью получения знаний для аргументации и комментирования проблем своей работы на ЕГЭ по русскому языку.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42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38138"/>
          </a:xfrm>
        </p:spPr>
        <p:txBody>
          <a:bodyPr>
            <a:noAutofit/>
          </a:bodyPr>
          <a:lstStyle/>
          <a:p>
            <a:pPr lvl="0" algn="ctr">
              <a:spcBef>
                <a:spcPts val="600"/>
              </a:spcBef>
            </a:pPr>
            <a:r>
              <a:rPr lang="ru-RU" sz="32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Больше всего допущено ошибок в:</a:t>
            </a:r>
            <a:br>
              <a:rPr lang="ru-RU" sz="32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7467600" cy="374441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№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12, 13, 14 – на правописание НЕ и НИ, слитное, дефисное, раздельное написание слов, Н и НН в различных частях речи,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№19 - Знаки препинания в сложном предложении с разными видами связи,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К-4, К- 6 – аргументация, точность и выразительность речи,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К – 9, К – 10 – грамматические и речевые ошибки.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116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четверти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715200" cy="513318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по русскому языку в ОО – 99,2%, качество – 49,72%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в 9 классах – 95,14%, качество – 47,39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 №1 – 100% и 66,67%, все допущены к ОГЭ,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Кинжаева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Парвина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исключена,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№2 – 96,49% и 47,37%, в группе риска 4 ученика, из них 2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 допущены к ОГЭ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Хазиев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Зиганшин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№3- 97,73% и 38,64%, в группе риска 15 учеников, из них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 допущены – 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Камаев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(11 класс) сдает промежуточную аттестацию.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№4 – 100% и 46,94%,</a:t>
            </a:r>
          </a:p>
          <a:p>
            <a:pPr>
              <a:buFontTx/>
              <a:buChar char="-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Красноборская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– 96,15% и 37,77%, Валиев Айдар не успевает по 3-м предметам, условно допущен,</a:t>
            </a:r>
          </a:p>
          <a:p>
            <a:pPr>
              <a:buFontTx/>
              <a:buChar char="-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Кичкетанская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– 100% и 33,33%, в группе риска – 2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Хуснутдинова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ГВЭ,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Тортладзе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 допущен).</a:t>
            </a:r>
          </a:p>
          <a:p>
            <a:pPr>
              <a:buFontTx/>
              <a:buChar char="-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76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Aft>
                <a:spcPts val="0"/>
              </a:spcAft>
            </a:pPr>
            <a:r>
              <a:rPr lang="ru-RU" sz="3200" b="1" dirty="0">
                <a:latin typeface="Times New Roman"/>
                <a:ea typeface="Calibri"/>
                <a:cs typeface="Times New Roman"/>
              </a:rPr>
              <a:t>ОГЭ по русскому языку.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r>
              <a:rPr lang="ru-RU" sz="3200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Приняли участие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296 учащихся из 18 школ,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Успеваемость составила 94,18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% («2» - 25),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качество 51,62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%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Средняя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оценка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3,59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Порог в 2017 году - 14 баллов, максимально можно набрать 39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баллов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В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кимах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изменений нет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В 2017 году 30 мая – ОГЭ по русскому языку, 1 июня - литература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70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73920456"/>
              </p:ext>
            </p:extLst>
          </p:nvPr>
        </p:nvGraphicFramePr>
        <p:xfrm>
          <a:off x="323528" y="620688"/>
          <a:ext cx="7632848" cy="5616622"/>
        </p:xfrm>
        <a:graphic>
          <a:graphicData uri="http://schemas.openxmlformats.org/drawingml/2006/table">
            <a:tbl>
              <a:tblPr firstRow="1" firstCol="1" bandRow="1"/>
              <a:tblGrid>
                <a:gridCol w="2715089"/>
                <a:gridCol w="1144644"/>
                <a:gridCol w="1032122"/>
                <a:gridCol w="934981"/>
                <a:gridCol w="801413"/>
                <a:gridCol w="1004599"/>
              </a:tblGrid>
              <a:tr h="5106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Образовательная организация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учеников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Успевае- мость в 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Качество в 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Оценка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неуспев.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Гимназия №1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76,9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№2 г. Агрыз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№3 г. Агрыз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80,6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9а-6, 9б-1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№4 г. Агрыз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3,74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9б -3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Азевская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Бимская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87,5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Девятернинская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3,75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Исенбаевская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Иж- Бобьинская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Кадряковская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Кадыбашская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58,3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3,75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Кичкетанская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Красноборская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36,3%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Кулегашская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Кучуковская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Салаушская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Сарсак – Омгинский лицей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16,66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3,16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Табарлинская, 9 класса 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Терсинская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4,38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ИТОГО: 18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296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94,18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51,62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3,59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00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Анализ таблицы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643192" cy="4536504"/>
          </a:xfrm>
        </p:spPr>
        <p:txBody>
          <a:bodyPr/>
          <a:lstStyle/>
          <a:p>
            <a:pPr algn="just"/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/>
            <a:r>
              <a:rPr lang="ru-RU" dirty="0" smtClean="0">
                <a:latin typeface="Times New Roman"/>
                <a:ea typeface="Calibri"/>
                <a:cs typeface="Times New Roman"/>
              </a:rPr>
              <a:t>Наиболее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успешно к ОГЭ подготовлены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учащиеся   из гимназии №1,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Девятернинской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Кадряковской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Кадыбашской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школ,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чьи результаты (по успеваемости, качеству, средней оценки и отсутствию неуспевающих) превышают муниципальные показатели.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/>
            <a:r>
              <a:rPr lang="ru-RU" dirty="0" smtClean="0">
                <a:latin typeface="Times New Roman"/>
                <a:ea typeface="Calibri"/>
                <a:cs typeface="Times New Roman"/>
              </a:rPr>
              <a:t>Низкие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результаты в городских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школах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№2, 3, 4,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Бимской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Кичкетанской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Красноборской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Кучуковской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школах, из них с одним неуспевающим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Бимская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и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Терсинская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школы.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098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643192" cy="5637240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Было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предложено  для выполнения 15  заданий; из них по уровню сложности: базовых – 14; высоких – 1.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Успешно справились с заданиями: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№ 2, 3 – работа по тексту,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№ 6, 7 – синонимы,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№ 11 – грамматическая основа предложения,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№ 12, 14 – синтаксис сложного предложения.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Трудности возникли при выполнении заданий: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№ 4, 5 – правописание суффиксов и приставок,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№ 9 – осложненное простое предложение,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№ 13 - знаки препинания в предложениях со словами и конструкциями, не связанными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с членами предложения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3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643192" cy="504056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latin typeface="Times New Roman"/>
                <a:ea typeface="Calibri"/>
                <a:cs typeface="Times New Roman"/>
              </a:rPr>
              <a:t>С заданием №1 – </a:t>
            </a:r>
            <a:r>
              <a:rPr lang="ru-RU" sz="2200" dirty="0" smtClean="0">
                <a:latin typeface="Times New Roman"/>
                <a:ea typeface="Calibri"/>
                <a:cs typeface="Times New Roman"/>
              </a:rPr>
              <a:t>изложением, </a:t>
            </a:r>
            <a:r>
              <a:rPr lang="ru-RU" sz="2200" dirty="0">
                <a:latin typeface="Times New Roman"/>
                <a:ea typeface="Calibri"/>
                <a:cs typeface="Times New Roman"/>
              </a:rPr>
              <a:t>в основном,  </a:t>
            </a:r>
            <a:r>
              <a:rPr lang="ru-RU" sz="2200" dirty="0" smtClean="0">
                <a:latin typeface="Times New Roman"/>
                <a:ea typeface="Calibri"/>
                <a:cs typeface="Times New Roman"/>
              </a:rPr>
              <a:t>учащиеся справились</a:t>
            </a:r>
            <a:r>
              <a:rPr lang="ru-RU" sz="2200" dirty="0">
                <a:latin typeface="Times New Roman"/>
                <a:ea typeface="Calibri"/>
                <a:cs typeface="Times New Roman"/>
              </a:rPr>
              <a:t>: </a:t>
            </a:r>
            <a:endParaRPr lang="ru-RU" sz="22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latin typeface="Times New Roman"/>
                <a:ea typeface="Calibri"/>
                <a:cs typeface="Times New Roman"/>
              </a:rPr>
              <a:t>научены  </a:t>
            </a:r>
            <a:r>
              <a:rPr lang="ru-RU" sz="2200" dirty="0">
                <a:latin typeface="Times New Roman"/>
                <a:ea typeface="Calibri"/>
                <a:cs typeface="Times New Roman"/>
              </a:rPr>
              <a:t>передавать основное содержание прослушанного текста, отразив все важные для его восприятия </a:t>
            </a:r>
            <a:r>
              <a:rPr lang="ru-RU" sz="2200" dirty="0" err="1">
                <a:latin typeface="Times New Roman"/>
                <a:ea typeface="Calibri"/>
                <a:cs typeface="Times New Roman"/>
              </a:rPr>
              <a:t>микротемы</a:t>
            </a:r>
            <a:r>
              <a:rPr lang="ru-RU" sz="2200" dirty="0">
                <a:latin typeface="Times New Roman"/>
                <a:ea typeface="Calibri"/>
                <a:cs typeface="Times New Roman"/>
              </a:rPr>
              <a:t>, </a:t>
            </a:r>
            <a:endParaRPr lang="ru-RU" sz="22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latin typeface="Times New Roman"/>
                <a:ea typeface="Calibri"/>
                <a:cs typeface="Times New Roman"/>
              </a:rPr>
              <a:t>правильно </a:t>
            </a:r>
            <a:r>
              <a:rPr lang="ru-RU" sz="2200" dirty="0">
                <a:latin typeface="Times New Roman"/>
                <a:ea typeface="Calibri"/>
                <a:cs typeface="Times New Roman"/>
              </a:rPr>
              <a:t>применять приемы сжатия текста, </a:t>
            </a:r>
            <a:endParaRPr lang="ru-RU" sz="22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latin typeface="Times New Roman"/>
                <a:ea typeface="Calibri"/>
                <a:cs typeface="Times New Roman"/>
              </a:rPr>
              <a:t>работы </a:t>
            </a:r>
            <a:r>
              <a:rPr lang="ru-RU" sz="2200" dirty="0">
                <a:latin typeface="Times New Roman"/>
                <a:ea typeface="Calibri"/>
                <a:cs typeface="Times New Roman"/>
              </a:rPr>
              <a:t>характеризуются смысловой цельностью, речевой связностью и последовательностью изложения, </a:t>
            </a:r>
            <a:endParaRPr lang="ru-RU" sz="22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latin typeface="Times New Roman"/>
                <a:ea typeface="Calibri"/>
                <a:cs typeface="Times New Roman"/>
              </a:rPr>
              <a:t>но допустили много орфографических </a:t>
            </a:r>
            <a:r>
              <a:rPr lang="ru-RU" sz="2200" dirty="0">
                <a:latin typeface="Times New Roman"/>
                <a:ea typeface="Calibri"/>
                <a:cs typeface="Times New Roman"/>
              </a:rPr>
              <a:t>и </a:t>
            </a:r>
            <a:r>
              <a:rPr lang="ru-RU" sz="2200" dirty="0" smtClean="0">
                <a:latin typeface="Times New Roman"/>
                <a:ea typeface="Calibri"/>
                <a:cs typeface="Times New Roman"/>
              </a:rPr>
              <a:t>пунктуационных </a:t>
            </a:r>
            <a:r>
              <a:rPr lang="ru-RU" sz="2200" dirty="0">
                <a:latin typeface="Times New Roman"/>
                <a:ea typeface="Calibri"/>
                <a:cs typeface="Times New Roman"/>
              </a:rPr>
              <a:t>ошибки,</a:t>
            </a:r>
            <a:r>
              <a:rPr lang="ru-RU" sz="2200" dirty="0">
                <a:solidFill>
                  <a:srgbClr val="333333"/>
                </a:solidFill>
                <a:latin typeface="Georgia"/>
                <a:ea typeface="Calibri"/>
                <a:cs typeface="Times New Roman"/>
              </a:rPr>
              <a:t> </a:t>
            </a:r>
            <a:endParaRPr lang="ru-RU" sz="2200" dirty="0" smtClean="0">
              <a:solidFill>
                <a:srgbClr val="333333"/>
              </a:solidFill>
              <a:latin typeface="Georgia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solidFill>
                  <a:srgbClr val="333333"/>
                </a:solidFill>
                <a:latin typeface="Georgia"/>
                <a:ea typeface="Calibri"/>
                <a:cs typeface="Times New Roman"/>
              </a:rPr>
              <a:t>имеются</a:t>
            </a:r>
            <a:r>
              <a:rPr lang="ru-RU" sz="2200" dirty="0">
                <a:solidFill>
                  <a:srgbClr val="333333"/>
                </a:solidFill>
                <a:latin typeface="Georgia"/>
                <a:ea typeface="Calibri"/>
                <a:cs typeface="Times New Roman"/>
              </a:rPr>
              <a:t> неточности в  выражении мыслей, разнообразии грамматического строя речи.</a:t>
            </a:r>
            <a:r>
              <a:rPr lang="ru-RU" sz="2200" dirty="0">
                <a:latin typeface="Times New Roman"/>
                <a:ea typeface="Calibri"/>
                <a:cs typeface="Times New Roman"/>
              </a:rPr>
              <a:t> </a:t>
            </a:r>
            <a:endParaRPr lang="ru-RU" sz="2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59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b="1" dirty="0" smtClean="0"/>
              <a:t>Рекомендации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571184" cy="5493224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Совершенствовать систему работы по развитию речи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учащихся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: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формировать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умения оперировать информацией, аргументировать  собственную позицию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по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проблеме, умение отбирать и использовать  необходимые языковые средства в зависимости от замысла высказывания;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- усилить работу по изучению синтаксиса и пунктуации;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-  продолжить  работу по систематизации и обобщению орфографических и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пунктуационных навыков на уроках русского языка;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- систематически проводить работу с учащимися над пополнением словарного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запаса  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школьников.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40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>ЕГЭ по </a:t>
            </a:r>
            <a:r>
              <a:rPr lang="ru-RU" sz="3200" b="1" dirty="0">
                <a:latin typeface="Times New Roman"/>
                <a:ea typeface="Calibri"/>
                <a:cs typeface="Times New Roman"/>
              </a:rPr>
              <a:t>русскому языку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643192" cy="5277200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Приняли участие 96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учащихся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из 14 учреждений образования, что составило 97%.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Успеваемость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-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100%,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средний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балл – 64,42.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Порог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 2017 году - 24 балла – для аттестата, 36 – для вузов.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В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кимах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изменений нет, есть изменения в критериях оценки</a:t>
            </a:r>
            <a:r>
              <a:rPr lang="ru-RU" sz="20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</a:t>
            </a:r>
            <a:r>
              <a:rPr lang="ru-RU" dirty="0" smtClean="0"/>
              <a:t>исьменного задания,</a:t>
            </a:r>
          </a:p>
          <a:p>
            <a:pPr>
              <a:spcAft>
                <a:spcPts val="0"/>
              </a:spcAft>
            </a:pPr>
            <a:r>
              <a:rPr lang="ru-RU" dirty="0" smtClean="0"/>
              <a:t>В 2017 году сдаем: русский язык - 9 июня, литературу – 7 июня.</a:t>
            </a:r>
          </a:p>
          <a:p>
            <a:pPr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753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06951998"/>
              </p:ext>
            </p:extLst>
          </p:nvPr>
        </p:nvGraphicFramePr>
        <p:xfrm>
          <a:off x="755576" y="620688"/>
          <a:ext cx="7306320" cy="5558299"/>
        </p:xfrm>
        <a:graphic>
          <a:graphicData uri="http://schemas.openxmlformats.org/drawingml/2006/table">
            <a:tbl>
              <a:tblPr firstRow="1" firstCol="1" bandRow="1"/>
              <a:tblGrid>
                <a:gridCol w="2573444"/>
                <a:gridCol w="1082389"/>
                <a:gridCol w="1294743"/>
                <a:gridCol w="896008"/>
                <a:gridCol w="1459736"/>
              </a:tblGrid>
              <a:tr h="5850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Образовательная организация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учеников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Успеваемость %%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неуспевающих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Гимназия №1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63,4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№3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61,7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№4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Азевская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Бимская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61,7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Исенбаевская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73,6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Иж - Бобьинская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Кадыбашская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72,1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Кичкетанская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65,9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Красноборская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Кулегашская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Кучуковская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67,5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Салаушская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Сарсак – Омгинский лицей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63,6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Терсинская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61,5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ИТОГО 14 школ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64,42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07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452</TotalTime>
  <Words>1077</Words>
  <Application>Microsoft Office PowerPoint</Application>
  <PresentationFormat>Экран (4:3)</PresentationFormat>
  <Paragraphs>287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АНАЛИЗ  пробных ОГЭ, ЕГЭ  по русскому языку </vt:lpstr>
      <vt:lpstr>ОГЭ по русскому языку.  </vt:lpstr>
      <vt:lpstr>Презентация PowerPoint</vt:lpstr>
      <vt:lpstr>Анализ таблицы</vt:lpstr>
      <vt:lpstr>Презентация PowerPoint</vt:lpstr>
      <vt:lpstr>Презентация PowerPoint</vt:lpstr>
      <vt:lpstr>Рекомендации</vt:lpstr>
      <vt:lpstr>ЕГЭ по русскому языку </vt:lpstr>
      <vt:lpstr>Презентация PowerPoint</vt:lpstr>
      <vt:lpstr>Анализ таблицы</vt:lpstr>
      <vt:lpstr>Успешно справились с заданиями:</vt:lpstr>
      <vt:lpstr>Рекомендации:   </vt:lpstr>
      <vt:lpstr>Больше всего допущено ошибок в: </vt:lpstr>
      <vt:lpstr>Итоги III четверти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RePack by Diakov</cp:lastModifiedBy>
  <cp:revision>18</cp:revision>
  <cp:lastPrinted>2017-04-19T06:36:59Z</cp:lastPrinted>
  <dcterms:created xsi:type="dcterms:W3CDTF">2017-04-11T07:59:53Z</dcterms:created>
  <dcterms:modified xsi:type="dcterms:W3CDTF">2017-04-19T06:46:13Z</dcterms:modified>
</cp:coreProperties>
</file>